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240" y="7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536C-41FD-3148-B72C-556A95AB0201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1438-13AF-4946-9A34-1BF2884EF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1 at 11.27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31559" r="19368" b="8571"/>
          <a:stretch/>
        </p:blipFill>
        <p:spPr>
          <a:xfrm>
            <a:off x="0" y="0"/>
            <a:ext cx="6858000" cy="4239762"/>
          </a:xfrm>
          <a:prstGeom prst="rect">
            <a:avLst/>
          </a:prstGeom>
        </p:spPr>
      </p:pic>
      <p:pic>
        <p:nvPicPr>
          <p:cNvPr id="30" name="Picture 29" descr="Screen Shot 2012-10-31 at 11.02.5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31432" r="74322" b="59824"/>
          <a:stretch/>
        </p:blipFill>
        <p:spPr>
          <a:xfrm>
            <a:off x="245531" y="3589865"/>
            <a:ext cx="1667933" cy="46143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19300" y="4464387"/>
            <a:ext cx="4597400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Features</a:t>
            </a:r>
          </a:p>
          <a:p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ll-in-one radio, flashlight and phone charger with power crank!</a:t>
            </a:r>
          </a:p>
          <a:p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Portable AM/FM Radio with headphone jack.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Bright, high-quality LED Flashlight.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Emergency phone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charger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through cranking.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 Charging options for light &amp; radio: power crank,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solar,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USB and AC.</a:t>
            </a: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Benefits </a:t>
            </a:r>
          </a:p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Constant companion that never lets you down.</a:t>
            </a:r>
          </a:p>
          <a:p>
            <a:endParaRPr lang="en-US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Save money – reduce spending on batteries.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Always connected during emergencies – get the latest news and top-up your phone.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Never run out of power – just wind it up.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Enjoy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your favorite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songs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and radio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-dramas.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Evening chores and trips are safer and easier – light at the push of a button.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Use it anytime, anywhere – rugged, handy and portable.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7067" y="240168"/>
            <a:ext cx="408093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COMPANION</a:t>
            </a:r>
            <a:r>
              <a:rPr lang="en-US" sz="2000" baseline="30000" dirty="0" smtClean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TM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        Radio Flashlight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Curved Left Arrow 2"/>
          <p:cNvSpPr/>
          <p:nvPr/>
        </p:nvSpPr>
        <p:spPr>
          <a:xfrm rot="19100555">
            <a:off x="4377244" y="1257279"/>
            <a:ext cx="347133" cy="1007533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51300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/>
                <a:cs typeface="Century Gothic"/>
              </a:rPr>
              <a:t>Radio	        12 </a:t>
            </a:r>
            <a:r>
              <a:rPr lang="en-US" sz="1100" dirty="0" err="1" smtClean="0">
                <a:latin typeface="Century Gothic"/>
                <a:cs typeface="Century Gothic"/>
              </a:rPr>
              <a:t>hr</a:t>
            </a:r>
            <a:endParaRPr lang="en-US" sz="1100" dirty="0" smtClean="0">
              <a:latin typeface="Century Gothic"/>
              <a:cs typeface="Century Gothic"/>
            </a:endParaRPr>
          </a:p>
          <a:p>
            <a:r>
              <a:rPr lang="en-US" sz="1100" dirty="0" smtClean="0">
                <a:latin typeface="Century Gothic"/>
                <a:cs typeface="Century Gothic"/>
              </a:rPr>
              <a:t>Light             7 </a:t>
            </a:r>
            <a:r>
              <a:rPr lang="en-US" sz="1100" dirty="0" err="1" smtClean="0">
                <a:latin typeface="Century Gothic"/>
                <a:cs typeface="Century Gothic"/>
              </a:rPr>
              <a:t>hr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753" y="7203251"/>
            <a:ext cx="96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/>
                <a:cs typeface="Century Gothic"/>
              </a:rPr>
              <a:t>Price</a:t>
            </a:r>
            <a:endParaRPr lang="en-US" sz="11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7464861"/>
            <a:ext cx="1308100" cy="891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erpa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65" r="-1167" b="14844"/>
          <a:stretch/>
        </p:blipFill>
        <p:spPr>
          <a:xfrm>
            <a:off x="222250" y="4825087"/>
            <a:ext cx="1898650" cy="13725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7400" y="6088734"/>
            <a:ext cx="1244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entury Gothic"/>
                <a:cs typeface="Century Gothic"/>
              </a:rPr>
              <a:t>Power Crank 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Just wind to charge.</a:t>
            </a:r>
            <a:endParaRPr lang="en-US" sz="800" b="1" dirty="0">
              <a:latin typeface="Century Gothic"/>
              <a:cs typeface="Century Gothic"/>
            </a:endParaRPr>
          </a:p>
        </p:txBody>
      </p:sp>
      <p:pic>
        <p:nvPicPr>
          <p:cNvPr id="16" name="Picture 15" descr="HSSI LOGO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7"/>
          <a:stretch/>
        </p:blipFill>
        <p:spPr>
          <a:xfrm>
            <a:off x="6132210" y="8414556"/>
            <a:ext cx="539522" cy="551198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419100" y="8750310"/>
            <a:ext cx="931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entury Gothic"/>
                <a:cs typeface="Century Gothic"/>
              </a:rPr>
              <a:t>Version: 130919</a:t>
            </a:r>
            <a:endParaRPr lang="en-US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534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61063" y="1456273"/>
            <a:ext cx="239183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Century Gothic"/>
                <a:cs typeface="Century Gothic"/>
              </a:rPr>
              <a:t>NAME</a:t>
            </a:r>
          </a:p>
          <a:p>
            <a:r>
              <a:rPr lang="en-US" sz="800" dirty="0" err="1" smtClean="0">
                <a:latin typeface="Century Gothic"/>
                <a:cs typeface="Century Gothic"/>
              </a:rPr>
              <a:t>Companion</a:t>
            </a:r>
            <a:r>
              <a:rPr lang="en-US" sz="800" baseline="30000" dirty="0" err="1" smtClean="0">
                <a:latin typeface="Century Gothic"/>
                <a:cs typeface="Century Gothic"/>
              </a:rPr>
              <a:t>TM</a:t>
            </a:r>
            <a:r>
              <a:rPr lang="en-US" sz="800" baseline="30000" dirty="0" smtClean="0">
                <a:latin typeface="Century Gothic"/>
                <a:cs typeface="Century Gothic"/>
              </a:rPr>
              <a:t> </a:t>
            </a:r>
            <a:r>
              <a:rPr lang="en-US" sz="800" dirty="0">
                <a:latin typeface="Century Gothic"/>
                <a:cs typeface="Century Gothic"/>
              </a:rPr>
              <a:t>R</a:t>
            </a:r>
            <a:r>
              <a:rPr lang="en-US" sz="800" dirty="0" smtClean="0">
                <a:latin typeface="Century Gothic"/>
                <a:cs typeface="Century Gothic"/>
              </a:rPr>
              <a:t>adio Flashlight</a:t>
            </a:r>
            <a:endParaRPr lang="en-US" sz="800" baseline="30000" dirty="0" smtClean="0">
              <a:latin typeface="Century Gothic"/>
              <a:cs typeface="Century Gothic"/>
            </a:endParaRPr>
          </a:p>
          <a:p>
            <a:endParaRPr lang="en-US" sz="900" baseline="30000" dirty="0">
              <a:latin typeface="Century Gothic"/>
              <a:cs typeface="Century Gothic"/>
            </a:endParaRPr>
          </a:p>
          <a:p>
            <a:r>
              <a:rPr lang="en-US" sz="900" b="1" dirty="0" smtClean="0">
                <a:latin typeface="Century Gothic"/>
                <a:cs typeface="Century Gothic"/>
              </a:rPr>
              <a:t>PRODUCT DESCRIPTION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The Companion Radio Flashlight is a </a:t>
            </a:r>
            <a:r>
              <a:rPr lang="en-US" sz="800" dirty="0">
                <a:latin typeface="Century Gothic"/>
                <a:cs typeface="Century Gothic"/>
              </a:rPr>
              <a:t>dependable </a:t>
            </a:r>
            <a:r>
              <a:rPr lang="en-US" sz="800" dirty="0" smtClean="0">
                <a:latin typeface="Century Gothic"/>
                <a:cs typeface="Century Gothic"/>
              </a:rPr>
              <a:t>all</a:t>
            </a:r>
            <a:r>
              <a:rPr lang="en-US" sz="800" dirty="0">
                <a:latin typeface="Century Gothic"/>
                <a:cs typeface="Century Gothic"/>
              </a:rPr>
              <a:t>-in-one radio, flashlight and </a:t>
            </a:r>
            <a:r>
              <a:rPr lang="en-US" sz="800" dirty="0" smtClean="0">
                <a:latin typeface="Century Gothic"/>
                <a:cs typeface="Century Gothic"/>
              </a:rPr>
              <a:t>emergency phone </a:t>
            </a:r>
            <a:r>
              <a:rPr lang="en-US" sz="800" dirty="0">
                <a:latin typeface="Century Gothic"/>
                <a:cs typeface="Century Gothic"/>
              </a:rPr>
              <a:t>charger with </a:t>
            </a:r>
            <a:r>
              <a:rPr lang="en-US" sz="800" dirty="0" smtClean="0">
                <a:latin typeface="Century Gothic"/>
                <a:cs typeface="Century Gothic"/>
              </a:rPr>
              <a:t>power crank</a:t>
            </a:r>
            <a:r>
              <a:rPr lang="en-US" sz="900" dirty="0" smtClean="0">
                <a:latin typeface="Century Gothic"/>
                <a:cs typeface="Century Gothic"/>
              </a:rPr>
              <a:t>.</a:t>
            </a:r>
          </a:p>
          <a:p>
            <a:endParaRPr lang="en-US" sz="900" dirty="0">
              <a:latin typeface="Century Gothic"/>
              <a:cs typeface="Century Gothic"/>
            </a:endParaRPr>
          </a:p>
          <a:p>
            <a:r>
              <a:rPr lang="en-US" sz="900" b="1" dirty="0" smtClean="0">
                <a:latin typeface="Century Gothic"/>
                <a:cs typeface="Century Gothic"/>
              </a:rPr>
              <a:t>CHARGE INFORMATION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900" dirty="0" smtClean="0">
                <a:latin typeface="Century Gothic"/>
                <a:cs typeface="Century Gothic"/>
              </a:rPr>
              <a:t>Fully </a:t>
            </a:r>
            <a:r>
              <a:rPr lang="en-US" sz="900" dirty="0">
                <a:latin typeface="Century Gothic"/>
                <a:cs typeface="Century Gothic"/>
              </a:rPr>
              <a:t>recharged </a:t>
            </a:r>
            <a:r>
              <a:rPr lang="en-US" sz="900" dirty="0" smtClean="0">
                <a:latin typeface="Century Gothic"/>
                <a:cs typeface="Century Gothic"/>
              </a:rPr>
              <a:t>battery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12 </a:t>
            </a:r>
            <a:r>
              <a:rPr lang="en-US" sz="800" dirty="0">
                <a:latin typeface="Century Gothic"/>
                <a:cs typeface="Century Gothic"/>
              </a:rPr>
              <a:t>hours </a:t>
            </a:r>
            <a:r>
              <a:rPr lang="en-US" sz="800" dirty="0" smtClean="0">
                <a:latin typeface="Century Gothic"/>
                <a:cs typeface="Century Gothic"/>
              </a:rPr>
              <a:t>radio (normal volume)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7 hours light 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900" dirty="0" smtClean="0">
                <a:latin typeface="Century Gothic"/>
                <a:cs typeface="Century Gothic"/>
              </a:rPr>
              <a:t>Power Crank </a:t>
            </a:r>
            <a:r>
              <a:rPr lang="en-US" sz="800" dirty="0" smtClean="0">
                <a:latin typeface="Century Gothic"/>
                <a:cs typeface="Century Gothic"/>
              </a:rPr>
              <a:t>(60</a:t>
            </a:r>
            <a:r>
              <a:rPr lang="en-US" sz="800" dirty="0">
                <a:latin typeface="Century Gothic"/>
                <a:cs typeface="Century Gothic"/>
              </a:rPr>
              <a:t>-</a:t>
            </a:r>
            <a:r>
              <a:rPr lang="en-US" sz="800" dirty="0" smtClean="0">
                <a:latin typeface="Century Gothic"/>
                <a:cs typeface="Century Gothic"/>
              </a:rPr>
              <a:t>seconds)</a:t>
            </a:r>
          </a:p>
          <a:p>
            <a:r>
              <a:rPr lang="en-US" sz="900" dirty="0" smtClean="0">
                <a:latin typeface="Century Gothic"/>
                <a:cs typeface="Century Gothic"/>
              </a:rPr>
              <a:t>Radio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60 minutes (low volume)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20 minutes (normal volume)</a:t>
            </a:r>
            <a:endParaRPr lang="en-US" sz="800" dirty="0">
              <a:latin typeface="Century Gothic"/>
              <a:cs typeface="Century Gothic"/>
            </a:endParaRPr>
          </a:p>
          <a:p>
            <a:r>
              <a:rPr lang="en-US" sz="900" dirty="0" smtClean="0">
                <a:latin typeface="Century Gothic"/>
                <a:cs typeface="Century Gothic"/>
              </a:rPr>
              <a:t>Light </a:t>
            </a:r>
            <a:endParaRPr lang="en-US" sz="900" dirty="0">
              <a:latin typeface="Century Gothic"/>
              <a:cs typeface="Century Gothic"/>
            </a:endParaRPr>
          </a:p>
          <a:p>
            <a:r>
              <a:rPr lang="en-US" sz="800" dirty="0" smtClean="0">
                <a:latin typeface="Century Gothic"/>
                <a:cs typeface="Century Gothic"/>
              </a:rPr>
              <a:t>30 minutes shine</a:t>
            </a:r>
          </a:p>
          <a:p>
            <a:r>
              <a:rPr lang="en-US" sz="900" dirty="0" smtClean="0">
                <a:latin typeface="Century Gothic"/>
                <a:cs typeface="Century Gothic"/>
              </a:rPr>
              <a:t>Phone 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2-3 minutes talk time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900" dirty="0">
                <a:latin typeface="Century Gothic"/>
                <a:cs typeface="Century Gothic"/>
              </a:rPr>
              <a:t>USB/AC Adapter</a:t>
            </a:r>
          </a:p>
          <a:p>
            <a:r>
              <a:rPr lang="en-US" sz="800" dirty="0">
                <a:latin typeface="Century Gothic"/>
                <a:cs typeface="Century Gothic"/>
              </a:rPr>
              <a:t>10 hours – 100% Capacity</a:t>
            </a:r>
          </a:p>
          <a:p>
            <a:endParaRPr lang="en-US" sz="700" dirty="0" smtClean="0">
              <a:latin typeface="Century Gothic"/>
              <a:cs typeface="Century Gothic"/>
            </a:endParaRPr>
          </a:p>
          <a:p>
            <a:r>
              <a:rPr lang="en-US" sz="900" dirty="0" smtClean="0">
                <a:latin typeface="Century Gothic"/>
                <a:cs typeface="Century Gothic"/>
              </a:rPr>
              <a:t>Solar Panel</a:t>
            </a:r>
          </a:p>
          <a:p>
            <a:r>
              <a:rPr lang="en-US" sz="800" dirty="0" smtClean="0">
                <a:latin typeface="Century Gothic"/>
                <a:cs typeface="Century Gothic"/>
              </a:rPr>
              <a:t>20 hours solar exposure – 100% Capacity</a:t>
            </a:r>
          </a:p>
          <a:p>
            <a:endParaRPr lang="en-US" sz="800" dirty="0">
              <a:latin typeface="Century Gothic"/>
              <a:cs typeface="Century Gothic"/>
            </a:endParaRPr>
          </a:p>
          <a:p>
            <a:r>
              <a:rPr lang="en-US" sz="700" dirty="0" smtClean="0">
                <a:latin typeface="Century Gothic"/>
                <a:cs typeface="Century Gothic"/>
              </a:rPr>
              <a:t>Note: Radio play time will vary between volume settings. Phone usage times will vary between phone models, battery condition, and signal strength</a:t>
            </a:r>
          </a:p>
          <a:p>
            <a:endParaRPr lang="en-US" sz="900" dirty="0" smtClean="0">
              <a:latin typeface="Century Gothic"/>
              <a:cs typeface="Century Gothic"/>
            </a:endParaRPr>
          </a:p>
          <a:p>
            <a:r>
              <a:rPr lang="en-US" sz="900" b="1" dirty="0">
                <a:latin typeface="Century Gothic"/>
                <a:cs typeface="Century Gothic"/>
              </a:rPr>
              <a:t>LIGHT</a:t>
            </a:r>
          </a:p>
          <a:p>
            <a:r>
              <a:rPr lang="en-US" sz="800" dirty="0">
                <a:latin typeface="Century Gothic"/>
                <a:cs typeface="Century Gothic"/>
              </a:rPr>
              <a:t>The Companion has three </a:t>
            </a:r>
            <a:r>
              <a:rPr lang="en-US" sz="800" dirty="0" smtClean="0">
                <a:latin typeface="Century Gothic"/>
                <a:cs typeface="Century Gothic"/>
              </a:rPr>
              <a:t>bright </a:t>
            </a:r>
            <a:r>
              <a:rPr lang="en-US" sz="800" dirty="0">
                <a:latin typeface="Century Gothic"/>
                <a:cs typeface="Century Gothic"/>
              </a:rPr>
              <a:t>LEDs built into a flashlight </a:t>
            </a:r>
            <a:r>
              <a:rPr lang="en-US" sz="800" dirty="0" smtClean="0">
                <a:latin typeface="Century Gothic"/>
                <a:cs typeface="Century Gothic"/>
              </a:rPr>
              <a:t>of 25 Lumens. </a:t>
            </a:r>
            <a:r>
              <a:rPr lang="en-US" sz="800" dirty="0">
                <a:latin typeface="Century Gothic"/>
                <a:cs typeface="Century Gothic"/>
              </a:rPr>
              <a:t>When switched on these LEDs provide a useful beam of light. </a:t>
            </a:r>
            <a:endParaRPr lang="en-US" sz="800" baseline="30000" dirty="0">
              <a:latin typeface="Century Gothic"/>
              <a:cs typeface="Century Gothic"/>
            </a:endParaRPr>
          </a:p>
          <a:p>
            <a:endParaRPr lang="en-US" sz="1000" dirty="0">
              <a:latin typeface="Century Gothic"/>
              <a:cs typeface="Century Gothic"/>
            </a:endParaRPr>
          </a:p>
          <a:p>
            <a:r>
              <a:rPr lang="en-US" sz="900" b="1" dirty="0">
                <a:latin typeface="Century Gothic"/>
                <a:cs typeface="Century Gothic"/>
              </a:rPr>
              <a:t>MOBILE PHONE CHARGING</a:t>
            </a:r>
          </a:p>
          <a:p>
            <a:r>
              <a:rPr lang="en-US" sz="800" dirty="0">
                <a:latin typeface="Century Gothic"/>
                <a:cs typeface="Century Gothic"/>
              </a:rPr>
              <a:t>The Companion has a power-out socket that delivers power from the alternator to a mobile phone. Connectivity is via a cable with adaptor tips customized for each particular mobile phone. </a:t>
            </a:r>
            <a:r>
              <a:rPr lang="en-US" sz="800" dirty="0" smtClean="0">
                <a:latin typeface="Century Gothic"/>
                <a:cs typeface="Century Gothic"/>
              </a:rPr>
              <a:t>Adaptor tips not included. </a:t>
            </a:r>
          </a:p>
          <a:p>
            <a:endParaRPr lang="en-US" sz="9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52" y="4613428"/>
            <a:ext cx="1407547" cy="31700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entury Gothic"/>
                <a:cs typeface="Century Gothic"/>
              </a:rPr>
              <a:t>Distributed by</a:t>
            </a:r>
          </a:p>
          <a:p>
            <a:endParaRPr lang="en-US" sz="800" dirty="0">
              <a:latin typeface="Century Gothic"/>
              <a:cs typeface="Century Gothic"/>
            </a:endParaRP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endParaRPr lang="en-US" sz="800" dirty="0">
              <a:latin typeface="Century Gothic"/>
              <a:cs typeface="Century Gothic"/>
            </a:endParaRP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endParaRPr lang="en-US" sz="800" dirty="0">
              <a:latin typeface="Century Gothic"/>
              <a:cs typeface="Century Gothic"/>
            </a:endParaRP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endParaRPr lang="en-US" sz="800" dirty="0">
              <a:latin typeface="Century Gothic"/>
              <a:cs typeface="Century Gothic"/>
            </a:endParaRP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endParaRPr lang="en-US" sz="800" dirty="0">
              <a:latin typeface="Century Gothic"/>
              <a:cs typeface="Century Gothic"/>
            </a:endParaRP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endParaRPr lang="en-US" sz="800" dirty="0">
              <a:latin typeface="Century Gothic"/>
              <a:cs typeface="Century Gothic"/>
            </a:endParaRPr>
          </a:p>
          <a:p>
            <a:pPr algn="just"/>
            <a:r>
              <a:rPr lang="en-US" sz="800" dirty="0" smtClean="0">
                <a:latin typeface="Century Gothic"/>
                <a:cs typeface="Century Gothic"/>
              </a:rPr>
              <a:t>Hybrid Social Solutions, Inc. (</a:t>
            </a:r>
            <a:r>
              <a:rPr lang="en-US" sz="800" dirty="0" err="1" smtClean="0">
                <a:latin typeface="Century Gothic"/>
                <a:cs typeface="Century Gothic"/>
              </a:rPr>
              <a:t>HSSi</a:t>
            </a:r>
            <a:r>
              <a:rPr lang="en-US" sz="800" dirty="0" smtClean="0">
                <a:latin typeface="Century Gothic"/>
                <a:cs typeface="Century Gothic"/>
              </a:rPr>
              <a:t>) is a socially-oriented company that aims to alleviate poverty by providing rural Philippine communities access to basic goods and services. </a:t>
            </a:r>
            <a:r>
              <a:rPr lang="en-US" sz="800" dirty="0" err="1" smtClean="0">
                <a:latin typeface="Century Gothic"/>
                <a:cs typeface="Century Gothic"/>
              </a:rPr>
              <a:t>HSSi</a:t>
            </a:r>
            <a:r>
              <a:rPr lang="en-US" sz="800" dirty="0" smtClean="0">
                <a:latin typeface="Century Gothic"/>
                <a:cs typeface="Century Gothic"/>
              </a:rPr>
              <a:t> is founded and headed by Jim Ayala, the Ernst &amp; Young Social Entrepreneur of the Year 2012.</a:t>
            </a:r>
            <a:endParaRPr lang="en-US" sz="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52" y="2039568"/>
            <a:ext cx="1407547" cy="20621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>
                <a:latin typeface="Century Gothic"/>
                <a:cs typeface="Century Gothic"/>
              </a:rPr>
              <a:t>Freeplay</a:t>
            </a:r>
            <a:r>
              <a:rPr lang="en-US" sz="800" dirty="0">
                <a:latin typeface="Century Gothic"/>
                <a:cs typeface="Century Gothic"/>
              </a:rPr>
              <a:t> Energy is the leading manufacturer of windup and solar powered products, </a:t>
            </a:r>
            <a:r>
              <a:rPr lang="en-US" sz="800" dirty="0" smtClean="0">
                <a:latin typeface="Century Gothic"/>
                <a:cs typeface="Century Gothic"/>
              </a:rPr>
              <a:t>focused</a:t>
            </a:r>
            <a:r>
              <a:rPr lang="en-US" sz="800" dirty="0">
                <a:latin typeface="Century Gothic"/>
                <a:cs typeface="Century Gothic"/>
              </a:rPr>
              <a:t> in </a:t>
            </a:r>
            <a:r>
              <a:rPr lang="en-US" sz="800" dirty="0" smtClean="0">
                <a:latin typeface="Century Gothic"/>
                <a:cs typeface="Century Gothic"/>
              </a:rPr>
              <a:t>Emergency </a:t>
            </a:r>
            <a:r>
              <a:rPr lang="en-US" sz="800" dirty="0">
                <a:latin typeface="Century Gothic"/>
                <a:cs typeface="Century Gothic"/>
              </a:rPr>
              <a:t>Preparedness, Aid and Development, and Outdoor Leisure</a:t>
            </a:r>
            <a:r>
              <a:rPr lang="en-US" sz="800" dirty="0" smtClean="0">
                <a:latin typeface="Century Gothic"/>
                <a:cs typeface="Century Gothic"/>
              </a:rPr>
              <a:t>. </a:t>
            </a:r>
            <a:r>
              <a:rPr lang="en-US" sz="800" dirty="0" err="1" smtClean="0">
                <a:latin typeface="Century Gothic"/>
                <a:cs typeface="Century Gothic"/>
              </a:rPr>
              <a:t>Freeplay</a:t>
            </a:r>
            <a:r>
              <a:rPr lang="en-US" sz="800" dirty="0" smtClean="0">
                <a:latin typeface="Century Gothic"/>
                <a:cs typeface="Century Gothic"/>
              </a:rPr>
              <a:t> has </a:t>
            </a:r>
            <a:r>
              <a:rPr lang="en-US" sz="800" dirty="0">
                <a:latin typeface="Century Gothic"/>
                <a:cs typeface="Century Gothic"/>
              </a:rPr>
              <a:t>been the original and leading global brand of clean, dependable energy products since 1994. </a:t>
            </a:r>
            <a:r>
              <a:rPr lang="en-US" sz="800" dirty="0" smtClean="0">
                <a:latin typeface="Century Gothic"/>
                <a:cs typeface="Century Gothic"/>
              </a:rPr>
              <a:t>Based in the UK</a:t>
            </a:r>
            <a:r>
              <a:rPr lang="en-US" sz="800" dirty="0">
                <a:latin typeface="Century Gothic"/>
                <a:cs typeface="Century Gothic"/>
              </a:rPr>
              <a:t>, </a:t>
            </a:r>
            <a:r>
              <a:rPr lang="en-US" sz="800" dirty="0" err="1" smtClean="0">
                <a:latin typeface="Century Gothic"/>
                <a:cs typeface="Century Gothic"/>
              </a:rPr>
              <a:t>Freeplay</a:t>
            </a:r>
            <a:r>
              <a:rPr lang="en-US" sz="800" dirty="0" smtClean="0">
                <a:latin typeface="Century Gothic"/>
                <a:cs typeface="Century Gothic"/>
              </a:rPr>
              <a:t> received </a:t>
            </a:r>
            <a:r>
              <a:rPr lang="en-US" sz="800" dirty="0">
                <a:latin typeface="Century Gothic"/>
                <a:cs typeface="Century Gothic"/>
              </a:rPr>
              <a:t>the </a:t>
            </a:r>
            <a:r>
              <a:rPr lang="en-US" sz="800" dirty="0" err="1">
                <a:latin typeface="Century Gothic"/>
                <a:cs typeface="Century Gothic"/>
              </a:rPr>
              <a:t>INDEX:Award</a:t>
            </a:r>
            <a:r>
              <a:rPr lang="en-US" sz="800" dirty="0">
                <a:latin typeface="Century Gothic"/>
                <a:cs typeface="Century Gothic"/>
              </a:rPr>
              <a:t> </a:t>
            </a:r>
            <a:r>
              <a:rPr lang="en-US" sz="800" smtClean="0">
                <a:latin typeface="Century Gothic"/>
                <a:cs typeface="Century Gothic"/>
              </a:rPr>
              <a:t>in 2009.</a:t>
            </a:r>
            <a:endParaRPr lang="en-US" sz="800" dirty="0" smtClean="0">
              <a:latin typeface="Century Gothic"/>
              <a:cs typeface="Century Gothi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83268" y="930744"/>
            <a:ext cx="0" cy="6765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5906" y="938323"/>
            <a:ext cx="367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/>
                <a:cs typeface="Century Gothic"/>
              </a:rPr>
              <a:t>High-quality and durable.</a:t>
            </a:r>
            <a:endParaRPr lang="en-US" sz="1200" dirty="0">
              <a:latin typeface="Century Gothic"/>
              <a:cs typeface="Century Gothic"/>
            </a:endParaRPr>
          </a:p>
        </p:txBody>
      </p:sp>
      <p:pic>
        <p:nvPicPr>
          <p:cNvPr id="3" name="Picture 2" descr="HSSi (large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2" y="4854963"/>
            <a:ext cx="854103" cy="12113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895" y="349294"/>
            <a:ext cx="60451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FACT SHEET: COMPANION</a:t>
            </a:r>
            <a:r>
              <a:rPr lang="en-US" b="1" baseline="30000" dirty="0" smtClean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TM</a:t>
            </a:r>
            <a:r>
              <a:rPr lang="en-U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 Radio Flashlight</a:t>
            </a:r>
            <a:endParaRPr lang="en-US" sz="20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24" name="Picture 23" descr="Screen Shot 2012-10-31 at 2.30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22518" r="66982" b="69493"/>
          <a:stretch/>
        </p:blipFill>
        <p:spPr>
          <a:xfrm>
            <a:off x="158675" y="1528231"/>
            <a:ext cx="1276425" cy="5113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16409" y="1425731"/>
            <a:ext cx="246379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MATERIALS</a:t>
            </a:r>
            <a:endParaRPr lang="en-US" sz="1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entury Gothic"/>
                <a:cs typeface="Century Gothic"/>
              </a:rPr>
              <a:t>Power Crank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</a:t>
            </a:r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glass-reinforced nylon handle with comfortable knob harnesses human energy by cranking. The handle is connected to the 3-phase </a:t>
            </a:r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alternator with nylon gears. </a:t>
            </a:r>
          </a:p>
          <a:p>
            <a:endParaRPr lang="en-US" sz="1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Solar Panel</a:t>
            </a:r>
          </a:p>
          <a:p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A polycrystalline 3.6V 20mA solar panel with epoxy encapsulation under a polycarbonate lens is integrated into the radio. This serves to play the radio or to charge its batteries without having to wind. </a:t>
            </a: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dirty="0">
                <a:solidFill>
                  <a:srgbClr val="000000"/>
                </a:solidFill>
                <a:latin typeface="Century Gothic"/>
                <a:cs typeface="Century Gothic"/>
              </a:rPr>
              <a:t>Battery</a:t>
            </a:r>
          </a:p>
          <a:p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A </a:t>
            </a:r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rechargeable 350mA NiMH </a:t>
            </a:r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3 cell battery pack stores the energy generated from human and solar power. </a:t>
            </a: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Antenna</a:t>
            </a:r>
            <a:endParaRPr lang="en-US" sz="9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FM: Telescopic antenna</a:t>
            </a:r>
          </a:p>
          <a:p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AM (MW): internal ferrite rod antenna. </a:t>
            </a: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dirty="0">
                <a:solidFill>
                  <a:srgbClr val="000000"/>
                </a:solidFill>
                <a:latin typeface="Century Gothic"/>
                <a:cs typeface="Century Gothic"/>
              </a:rPr>
              <a:t>Outer Casing </a:t>
            </a:r>
          </a:p>
          <a:p>
            <a:r>
              <a:rPr lang="en-US" sz="800" dirty="0">
                <a:solidFill>
                  <a:srgbClr val="000000"/>
                </a:solidFill>
                <a:latin typeface="Century Gothic"/>
                <a:cs typeface="Century Gothic"/>
              </a:rPr>
              <a:t>UV-resistant plastic.</a:t>
            </a:r>
          </a:p>
          <a:p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SPEAKER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4cm 1 W, 8-ohm loudspeaker. </a:t>
            </a:r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FREQUENCIES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FM: 88- 108 </a:t>
            </a:r>
            <a:r>
              <a:rPr lang="en-US" sz="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Mhz</a:t>
            </a:r>
            <a:endParaRPr lang="en-US" sz="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AM (MW): 520- 1700 kHz</a:t>
            </a:r>
          </a:p>
          <a:p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DIMENSIONS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Height:  63mm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Width:   130mm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Depth:   45mm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Weight:  220g</a:t>
            </a: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9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IN-HOUSE QUALITY CONTROL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ISO9001 certified</a:t>
            </a:r>
          </a:p>
          <a:p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WARRANTY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1  Year</a:t>
            </a:r>
          </a:p>
          <a:p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795" y="938323"/>
            <a:ext cx="122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/>
                <a:cs typeface="Century Gothic"/>
              </a:rPr>
              <a:t>About the Companies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452" y="7914451"/>
            <a:ext cx="380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/>
                <a:cs typeface="Century Gothic"/>
              </a:rPr>
              <a:t>For more information, please contact: 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3795" y="8191450"/>
            <a:ext cx="6172199" cy="762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680" y="8761580"/>
            <a:ext cx="4720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Century Gothic"/>
                <a:cs typeface="Century Gothic"/>
              </a:rPr>
              <a:t>Manila Office: (02) 843-5609 / (</a:t>
            </a:r>
            <a:r>
              <a:rPr lang="en-US" sz="800" dirty="0">
                <a:latin typeface="Century Gothic"/>
                <a:cs typeface="Century Gothic"/>
              </a:rPr>
              <a:t>0926) 696-</a:t>
            </a:r>
            <a:r>
              <a:rPr lang="en-US" sz="800" dirty="0" smtClean="0">
                <a:latin typeface="Century Gothic"/>
                <a:cs typeface="Century Gothic"/>
              </a:rPr>
              <a:t>3492 (0929) or email: </a:t>
            </a:r>
            <a:r>
              <a:rPr lang="en-US" sz="800" dirty="0" err="1" smtClean="0">
                <a:latin typeface="Century Gothic"/>
                <a:cs typeface="Century Gothic"/>
              </a:rPr>
              <a:t>contact@hybridsolutions.asia</a:t>
            </a:r>
            <a:endParaRPr lang="en-US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26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617</Words>
  <Application>Microsoft Macintosh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Jeffrey Leopando</dc:creator>
  <cp:lastModifiedBy>HSSi</cp:lastModifiedBy>
  <cp:revision>67</cp:revision>
  <cp:lastPrinted>2012-11-05T08:18:29Z</cp:lastPrinted>
  <dcterms:created xsi:type="dcterms:W3CDTF">2012-04-02T04:54:53Z</dcterms:created>
  <dcterms:modified xsi:type="dcterms:W3CDTF">2015-08-24T06:34:30Z</dcterms:modified>
</cp:coreProperties>
</file>